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9" r:id="rId9"/>
    <p:sldId id="270" r:id="rId10"/>
    <p:sldId id="266" r:id="rId11"/>
    <p:sldId id="267" r:id="rId12"/>
    <p:sldId id="279" r:id="rId13"/>
    <p:sldId id="28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5" r:id="rId27"/>
    <p:sldId id="284" r:id="rId28"/>
    <p:sldId id="293" r:id="rId29"/>
    <p:sldId id="291" r:id="rId30"/>
    <p:sldId id="292" r:id="rId31"/>
    <p:sldId id="294" r:id="rId32"/>
    <p:sldId id="295" r:id="rId33"/>
    <p:sldId id="288" r:id="rId34"/>
    <p:sldId id="296" r:id="rId35"/>
    <p:sldId id="297" r:id="rId36"/>
    <p:sldId id="304" r:id="rId37"/>
    <p:sldId id="305" r:id="rId38"/>
    <p:sldId id="306" r:id="rId39"/>
    <p:sldId id="299" r:id="rId40"/>
    <p:sldId id="300" r:id="rId41"/>
    <p:sldId id="286" r:id="rId42"/>
    <p:sldId id="290" r:id="rId43"/>
    <p:sldId id="289" r:id="rId44"/>
    <p:sldId id="301" r:id="rId45"/>
    <p:sldId id="303" r:id="rId46"/>
    <p:sldId id="307" r:id="rId47"/>
    <p:sldId id="310" r:id="rId48"/>
    <p:sldId id="311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30.xml"/><Relationship Id="rId1" Type="http://schemas.openxmlformats.org/officeDocument/2006/relationships/slide" Target="../slides/slide29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slide" Target="../slides/slide34.xml"/><Relationship Id="rId1" Type="http://schemas.openxmlformats.org/officeDocument/2006/relationships/slide" Target="../slides/slide3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slide" Target="../slides/slide42.xml"/><Relationship Id="rId1" Type="http://schemas.openxmlformats.org/officeDocument/2006/relationships/slide" Target="../slides/slide4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KAM tema: Kariuomenės stiprinimas, pratybos [i]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KAM tema: Įsigijimai ir biudžetas [i]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KAM tema: Saugumo ir gynybos politika [i]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KAM tema: Kibernetinis saugumas [i]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KAM tema: Pilietiškumas ir atsparumas propagandai [i]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KAM tema: Incidentai, nelaimės, kriminalai [i]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KAM tema: Kariuomenės pagalba kitoms valstybės institucijoms ir gyventojams [i]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 custScaleX="48757" custLinFactNeighborX="-28350" custLinFactNeighborY="489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3000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1413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80766-6172-4708-81C2-F1906DBDD49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EFB73E-E5D4-49B0-8FDD-A640A08C46AA}">
      <dgm:prSet custT="1"/>
      <dgm:spPr/>
      <dgm:t>
        <a:bodyPr/>
        <a:lstStyle/>
        <a:p>
          <a:r>
            <a:rPr lang="lt-LT" sz="2100" dirty="0"/>
            <a:t>Siekis kuo didesniu tikslumu nustatyti, kuris iš 7 raktažodžių geriausiai apibūdina straipsnį</a:t>
          </a:r>
          <a:r>
            <a:rPr lang="en-US" sz="2100" dirty="0"/>
            <a:t>. </a:t>
          </a:r>
          <a:r>
            <a:rPr lang="en-US" sz="1600" dirty="0"/>
            <a:t>(</a:t>
          </a:r>
          <a:r>
            <a:rPr lang="en-US" sz="1600" dirty="0" err="1"/>
            <a:t>Pradinis</a:t>
          </a:r>
          <a:r>
            <a:rPr lang="en-US" sz="1600" dirty="0"/>
            <a:t> </a:t>
          </a:r>
          <a:r>
            <a:rPr lang="en-US" sz="1600" dirty="0" err="1"/>
            <a:t>siekis</a:t>
          </a:r>
          <a:r>
            <a:rPr lang="en-US" sz="1600" dirty="0"/>
            <a:t>: 90% </a:t>
          </a:r>
          <a:r>
            <a:rPr lang="en-US" sz="1600" dirty="0" err="1"/>
            <a:t>tiksliumas</a:t>
          </a:r>
          <a:r>
            <a:rPr lang="en-US" sz="1600" dirty="0"/>
            <a:t>)</a:t>
          </a:r>
        </a:p>
      </dgm:t>
    </dgm:pt>
    <dgm:pt modelId="{BD2C231D-CF21-4DAF-998E-0B5E8CF16FA6}" type="parTrans" cxnId="{B12F7CE9-4460-4063-848A-B6F8984787FB}">
      <dgm:prSet/>
      <dgm:spPr/>
      <dgm:t>
        <a:bodyPr/>
        <a:lstStyle/>
        <a:p>
          <a:endParaRPr lang="en-US"/>
        </a:p>
      </dgm:t>
    </dgm:pt>
    <dgm:pt modelId="{964CA2FF-7702-4A51-83F0-A3E8746C92EA}" type="sibTrans" cxnId="{B12F7CE9-4460-4063-848A-B6F8984787FB}">
      <dgm:prSet/>
      <dgm:spPr/>
      <dgm:t>
        <a:bodyPr/>
        <a:lstStyle/>
        <a:p>
          <a:endParaRPr lang="en-US"/>
        </a:p>
      </dgm:t>
    </dgm:pt>
    <dgm:pt modelId="{998728DE-5ABE-4D66-8F91-9293EEAF905E}">
      <dgm:prSet/>
      <dgm:spPr/>
      <dgm:t>
        <a:bodyPr/>
        <a:lstStyle/>
        <a:p>
          <a:r>
            <a:rPr lang="lt-LT" dirty="0"/>
            <a:t>Problema: vienas iš raktažodžių turi per pus mažiau straipsnių nei kiti</a:t>
          </a:r>
          <a:endParaRPr lang="en-US" dirty="0"/>
        </a:p>
      </dgm:t>
    </dgm:pt>
    <dgm:pt modelId="{E21ED6A6-116B-429B-BC5F-17BC5F41C0A9}" type="parTrans" cxnId="{1A478331-5DB1-4A65-8C3F-13992B182F51}">
      <dgm:prSet/>
      <dgm:spPr/>
      <dgm:t>
        <a:bodyPr/>
        <a:lstStyle/>
        <a:p>
          <a:endParaRPr lang="en-US"/>
        </a:p>
      </dgm:t>
    </dgm:pt>
    <dgm:pt modelId="{938853F6-B6BB-438E-8B53-088DBEC52C11}" type="sibTrans" cxnId="{1A478331-5DB1-4A65-8C3F-13992B182F51}">
      <dgm:prSet/>
      <dgm:spPr/>
      <dgm:t>
        <a:bodyPr/>
        <a:lstStyle/>
        <a:p>
          <a:endParaRPr lang="en-US"/>
        </a:p>
      </dgm:t>
    </dgm:pt>
    <dgm:pt modelId="{6DB99504-AAEA-4010-BA39-68D1D268221D}">
      <dgm:prSet/>
      <dgm:spPr/>
      <dgm:t>
        <a:bodyPr/>
        <a:lstStyle/>
        <a:p>
          <a:r>
            <a:rPr lang="lt-LT" dirty="0"/>
            <a:t>Problema: temos papuola po vienu skėčiu, tad didelė tikimybė, kad žodžiai kartosis ir leis maišytis tarp tikrosios vertės</a:t>
          </a:r>
          <a:endParaRPr lang="en-US" dirty="0"/>
        </a:p>
      </dgm:t>
    </dgm:pt>
    <dgm:pt modelId="{12BC0196-B13D-4E15-9C3E-D7E7F3CC7B56}" type="parTrans" cxnId="{82530D75-5D26-4B7D-9E5C-DD9D77625495}">
      <dgm:prSet/>
      <dgm:spPr/>
      <dgm:t>
        <a:bodyPr/>
        <a:lstStyle/>
        <a:p>
          <a:endParaRPr lang="en-US"/>
        </a:p>
      </dgm:t>
    </dgm:pt>
    <dgm:pt modelId="{DB91C0B2-0AA4-4FBD-8304-4BCDA77FDF9A}" type="sibTrans" cxnId="{82530D75-5D26-4B7D-9E5C-DD9D77625495}">
      <dgm:prSet/>
      <dgm:spPr/>
      <dgm:t>
        <a:bodyPr/>
        <a:lstStyle/>
        <a:p>
          <a:endParaRPr lang="en-US"/>
        </a:p>
      </dgm:t>
    </dgm:pt>
    <dgm:pt modelId="{B33909B7-EDBA-4DC2-8EFA-47A272825FC1}" type="pres">
      <dgm:prSet presAssocID="{6A580766-6172-4708-81C2-F1906DBDD499}" presName="outerComposite" presStyleCnt="0">
        <dgm:presLayoutVars>
          <dgm:chMax val="5"/>
          <dgm:dir/>
          <dgm:resizeHandles val="exact"/>
        </dgm:presLayoutVars>
      </dgm:prSet>
      <dgm:spPr/>
    </dgm:pt>
    <dgm:pt modelId="{FFDB2285-D5F0-47D8-97B9-14F4FB049E7B}" type="pres">
      <dgm:prSet presAssocID="{6A580766-6172-4708-81C2-F1906DBDD499}" presName="dummyMaxCanvas" presStyleCnt="0">
        <dgm:presLayoutVars/>
      </dgm:prSet>
      <dgm:spPr/>
    </dgm:pt>
    <dgm:pt modelId="{EA5278ED-7D0D-4AB0-94B1-28CEBEC98DB4}" type="pres">
      <dgm:prSet presAssocID="{6A580766-6172-4708-81C2-F1906DBDD499}" presName="ThreeNodes_1" presStyleLbl="node1" presStyleIdx="0" presStyleCnt="3" custLinFactNeighborX="-3480" custLinFactNeighborY="6006">
        <dgm:presLayoutVars>
          <dgm:bulletEnabled val="1"/>
        </dgm:presLayoutVars>
      </dgm:prSet>
      <dgm:spPr/>
    </dgm:pt>
    <dgm:pt modelId="{647E7DDA-937A-4A0A-AE5C-D0FB1A1764F7}" type="pres">
      <dgm:prSet presAssocID="{6A580766-6172-4708-81C2-F1906DBDD499}" presName="ThreeNodes_2" presStyleLbl="node1" presStyleIdx="1" presStyleCnt="3">
        <dgm:presLayoutVars>
          <dgm:bulletEnabled val="1"/>
        </dgm:presLayoutVars>
      </dgm:prSet>
      <dgm:spPr/>
    </dgm:pt>
    <dgm:pt modelId="{9E83B812-ECDF-458B-82F8-9788B8FBE77D}" type="pres">
      <dgm:prSet presAssocID="{6A580766-6172-4708-81C2-F1906DBDD499}" presName="ThreeNodes_3" presStyleLbl="node1" presStyleIdx="2" presStyleCnt="3">
        <dgm:presLayoutVars>
          <dgm:bulletEnabled val="1"/>
        </dgm:presLayoutVars>
      </dgm:prSet>
      <dgm:spPr/>
    </dgm:pt>
    <dgm:pt modelId="{97FF4A6D-E60D-4463-8238-C2541951C53B}" type="pres">
      <dgm:prSet presAssocID="{6A580766-6172-4708-81C2-F1906DBDD499}" presName="ThreeConn_1-2" presStyleLbl="fgAccFollowNode1" presStyleIdx="0" presStyleCnt="2">
        <dgm:presLayoutVars>
          <dgm:bulletEnabled val="1"/>
        </dgm:presLayoutVars>
      </dgm:prSet>
      <dgm:spPr/>
    </dgm:pt>
    <dgm:pt modelId="{18DCA976-D743-40A1-973B-53B9F9147A25}" type="pres">
      <dgm:prSet presAssocID="{6A580766-6172-4708-81C2-F1906DBDD499}" presName="ThreeConn_2-3" presStyleLbl="fgAccFollowNode1" presStyleIdx="1" presStyleCnt="2">
        <dgm:presLayoutVars>
          <dgm:bulletEnabled val="1"/>
        </dgm:presLayoutVars>
      </dgm:prSet>
      <dgm:spPr/>
    </dgm:pt>
    <dgm:pt modelId="{CE67EF33-17A4-49B9-A296-B5A499F99704}" type="pres">
      <dgm:prSet presAssocID="{6A580766-6172-4708-81C2-F1906DBDD499}" presName="ThreeNodes_1_text" presStyleLbl="node1" presStyleIdx="2" presStyleCnt="3">
        <dgm:presLayoutVars>
          <dgm:bulletEnabled val="1"/>
        </dgm:presLayoutVars>
      </dgm:prSet>
      <dgm:spPr/>
    </dgm:pt>
    <dgm:pt modelId="{294F8FA6-51A5-44AE-9133-A0C7A386D8C1}" type="pres">
      <dgm:prSet presAssocID="{6A580766-6172-4708-81C2-F1906DBDD499}" presName="ThreeNodes_2_text" presStyleLbl="node1" presStyleIdx="2" presStyleCnt="3">
        <dgm:presLayoutVars>
          <dgm:bulletEnabled val="1"/>
        </dgm:presLayoutVars>
      </dgm:prSet>
      <dgm:spPr/>
    </dgm:pt>
    <dgm:pt modelId="{40C8147A-7DEB-4BB8-A95A-7DAD99648511}" type="pres">
      <dgm:prSet presAssocID="{6A580766-6172-4708-81C2-F1906DBDD49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A478331-5DB1-4A65-8C3F-13992B182F51}" srcId="{6A580766-6172-4708-81C2-F1906DBDD499}" destId="{998728DE-5ABE-4D66-8F91-9293EEAF905E}" srcOrd="1" destOrd="0" parTransId="{E21ED6A6-116B-429B-BC5F-17BC5F41C0A9}" sibTransId="{938853F6-B6BB-438E-8B53-088DBEC52C11}"/>
    <dgm:cxn modelId="{2BBA9E31-4AA1-4E10-B6FB-20B749C1739D}" type="presOf" srcId="{998728DE-5ABE-4D66-8F91-9293EEAF905E}" destId="{294F8FA6-51A5-44AE-9133-A0C7A386D8C1}" srcOrd="1" destOrd="0" presId="urn:microsoft.com/office/officeart/2005/8/layout/vProcess5"/>
    <dgm:cxn modelId="{57475836-0D20-44BB-8DA2-449E2348E2A0}" type="presOf" srcId="{998728DE-5ABE-4D66-8F91-9293EEAF905E}" destId="{647E7DDA-937A-4A0A-AE5C-D0FB1A1764F7}" srcOrd="0" destOrd="0" presId="urn:microsoft.com/office/officeart/2005/8/layout/vProcess5"/>
    <dgm:cxn modelId="{82530D75-5D26-4B7D-9E5C-DD9D77625495}" srcId="{6A580766-6172-4708-81C2-F1906DBDD499}" destId="{6DB99504-AAEA-4010-BA39-68D1D268221D}" srcOrd="2" destOrd="0" parTransId="{12BC0196-B13D-4E15-9C3E-D7E7F3CC7B56}" sibTransId="{DB91C0B2-0AA4-4FBD-8304-4BCDA77FDF9A}"/>
    <dgm:cxn modelId="{C2F7C759-DE74-4D44-9EF4-914EC931BB4E}" type="presOf" srcId="{D9EFB73E-E5D4-49B0-8FDD-A640A08C46AA}" destId="{EA5278ED-7D0D-4AB0-94B1-28CEBEC98DB4}" srcOrd="0" destOrd="0" presId="urn:microsoft.com/office/officeart/2005/8/layout/vProcess5"/>
    <dgm:cxn modelId="{9BC4379E-5F50-4661-B296-6F0BD197872E}" type="presOf" srcId="{6A580766-6172-4708-81C2-F1906DBDD499}" destId="{B33909B7-EDBA-4DC2-8EFA-47A272825FC1}" srcOrd="0" destOrd="0" presId="urn:microsoft.com/office/officeart/2005/8/layout/vProcess5"/>
    <dgm:cxn modelId="{191BDEAD-63D8-4C68-869D-BFC372A6D7D3}" type="presOf" srcId="{938853F6-B6BB-438E-8B53-088DBEC52C11}" destId="{18DCA976-D743-40A1-973B-53B9F9147A25}" srcOrd="0" destOrd="0" presId="urn:microsoft.com/office/officeart/2005/8/layout/vProcess5"/>
    <dgm:cxn modelId="{2A962CDF-734F-45C7-9352-414EFE9F193E}" type="presOf" srcId="{6DB99504-AAEA-4010-BA39-68D1D268221D}" destId="{9E83B812-ECDF-458B-82F8-9788B8FBE77D}" srcOrd="0" destOrd="0" presId="urn:microsoft.com/office/officeart/2005/8/layout/vProcess5"/>
    <dgm:cxn modelId="{427EA2E0-7F8A-439D-A759-BAD5F321A1BB}" type="presOf" srcId="{6DB99504-AAEA-4010-BA39-68D1D268221D}" destId="{40C8147A-7DEB-4BB8-A95A-7DAD99648511}" srcOrd="1" destOrd="0" presId="urn:microsoft.com/office/officeart/2005/8/layout/vProcess5"/>
    <dgm:cxn modelId="{4175AEE6-F8A6-409C-B2AA-56B39658969C}" type="presOf" srcId="{964CA2FF-7702-4A51-83F0-A3E8746C92EA}" destId="{97FF4A6D-E60D-4463-8238-C2541951C53B}" srcOrd="0" destOrd="0" presId="urn:microsoft.com/office/officeart/2005/8/layout/vProcess5"/>
    <dgm:cxn modelId="{B12F7CE9-4460-4063-848A-B6F8984787FB}" srcId="{6A580766-6172-4708-81C2-F1906DBDD499}" destId="{D9EFB73E-E5D4-49B0-8FDD-A640A08C46AA}" srcOrd="0" destOrd="0" parTransId="{BD2C231D-CF21-4DAF-998E-0B5E8CF16FA6}" sibTransId="{964CA2FF-7702-4A51-83F0-A3E8746C92EA}"/>
    <dgm:cxn modelId="{1BD6E3F8-B11C-4A14-9D92-40A5AB219ADF}" type="presOf" srcId="{D9EFB73E-E5D4-49B0-8FDD-A640A08C46AA}" destId="{CE67EF33-17A4-49B9-A296-B5A499F99704}" srcOrd="1" destOrd="0" presId="urn:microsoft.com/office/officeart/2005/8/layout/vProcess5"/>
    <dgm:cxn modelId="{D2F4FEA0-1E7D-4A73-9AD0-A96B0680A04B}" type="presParOf" srcId="{B33909B7-EDBA-4DC2-8EFA-47A272825FC1}" destId="{FFDB2285-D5F0-47D8-97B9-14F4FB049E7B}" srcOrd="0" destOrd="0" presId="urn:microsoft.com/office/officeart/2005/8/layout/vProcess5"/>
    <dgm:cxn modelId="{4F6E0C31-53A5-4CD9-BDCE-5B638166885C}" type="presParOf" srcId="{B33909B7-EDBA-4DC2-8EFA-47A272825FC1}" destId="{EA5278ED-7D0D-4AB0-94B1-28CEBEC98DB4}" srcOrd="1" destOrd="0" presId="urn:microsoft.com/office/officeart/2005/8/layout/vProcess5"/>
    <dgm:cxn modelId="{A0F921AF-AC0E-45E6-9CB9-452A0DB6AF62}" type="presParOf" srcId="{B33909B7-EDBA-4DC2-8EFA-47A272825FC1}" destId="{647E7DDA-937A-4A0A-AE5C-D0FB1A1764F7}" srcOrd="2" destOrd="0" presId="urn:microsoft.com/office/officeart/2005/8/layout/vProcess5"/>
    <dgm:cxn modelId="{873FF877-D933-4767-8C5D-7469D74ECCFF}" type="presParOf" srcId="{B33909B7-EDBA-4DC2-8EFA-47A272825FC1}" destId="{9E83B812-ECDF-458B-82F8-9788B8FBE77D}" srcOrd="3" destOrd="0" presId="urn:microsoft.com/office/officeart/2005/8/layout/vProcess5"/>
    <dgm:cxn modelId="{1FB65C81-3D3E-4416-B814-55B63638CB99}" type="presParOf" srcId="{B33909B7-EDBA-4DC2-8EFA-47A272825FC1}" destId="{97FF4A6D-E60D-4463-8238-C2541951C53B}" srcOrd="4" destOrd="0" presId="urn:microsoft.com/office/officeart/2005/8/layout/vProcess5"/>
    <dgm:cxn modelId="{9DB5D066-B2E0-41CF-AA0E-AE26BE707501}" type="presParOf" srcId="{B33909B7-EDBA-4DC2-8EFA-47A272825FC1}" destId="{18DCA976-D743-40A1-973B-53B9F9147A25}" srcOrd="5" destOrd="0" presId="urn:microsoft.com/office/officeart/2005/8/layout/vProcess5"/>
    <dgm:cxn modelId="{A2696D9E-C403-4836-AB01-444ABBDE591C}" type="presParOf" srcId="{B33909B7-EDBA-4DC2-8EFA-47A272825FC1}" destId="{CE67EF33-17A4-49B9-A296-B5A499F99704}" srcOrd="6" destOrd="0" presId="urn:microsoft.com/office/officeart/2005/8/layout/vProcess5"/>
    <dgm:cxn modelId="{F9F53415-A9FC-4C2E-9522-110F8AC106A3}" type="presParOf" srcId="{B33909B7-EDBA-4DC2-8EFA-47A272825FC1}" destId="{294F8FA6-51A5-44AE-9133-A0C7A386D8C1}" srcOrd="7" destOrd="0" presId="urn:microsoft.com/office/officeart/2005/8/layout/vProcess5"/>
    <dgm:cxn modelId="{5793DED1-ED9A-45EC-9C34-301A1FE58D76}" type="presParOf" srcId="{B33909B7-EDBA-4DC2-8EFA-47A272825FC1}" destId="{40C8147A-7DEB-4BB8-A95A-7DAD996485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692D-A599-4F0D-8078-1D9FC9A0EB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01950-AEEB-4537-A8B5-0F91A1A27278}">
      <dgm:prSet/>
      <dgm:spPr/>
      <dgm:t>
        <a:bodyPr/>
        <a:lstStyle/>
        <a:p>
          <a:pPr>
            <a:lnSpc>
              <a:spcPct val="100000"/>
            </a:lnSpc>
          </a:pPr>
          <a:r>
            <a:rPr lang="lt-LT" dirty="0"/>
            <a:t>spaCy vectorizavime laimi -&gt; </a:t>
          </a:r>
          <a:r>
            <a:rPr lang="en-US" dirty="0"/>
            <a:t>Random Forest Classifier </a:t>
          </a:r>
          <a:r>
            <a:rPr lang="lt-LT" dirty="0"/>
            <a:t>modelis (</a:t>
          </a:r>
          <a:r>
            <a:rPr lang="en-US" dirty="0"/>
            <a:t>~</a:t>
          </a:r>
          <a:r>
            <a:rPr lang="lt-LT" dirty="0"/>
            <a:t>78</a:t>
          </a:r>
          <a:r>
            <a:rPr lang="en-US" dirty="0"/>
            <a:t>%)</a:t>
          </a:r>
        </a:p>
      </dgm:t>
    </dgm:pt>
    <dgm:pt modelId="{DA2696B6-9ABA-49B6-8480-9E95DB9D10CC}" type="parTrans" cxnId="{44774EE5-B50B-470B-8E4D-5C00C0CD4054}">
      <dgm:prSet/>
      <dgm:spPr/>
      <dgm:t>
        <a:bodyPr/>
        <a:lstStyle/>
        <a:p>
          <a:endParaRPr lang="en-US"/>
        </a:p>
      </dgm:t>
    </dgm:pt>
    <dgm:pt modelId="{0B46508A-B84D-42B7-B041-FC3993A851F7}" type="sibTrans" cxnId="{44774EE5-B50B-470B-8E4D-5C00C0CD4054}">
      <dgm:prSet/>
      <dgm:spPr/>
      <dgm:t>
        <a:bodyPr/>
        <a:lstStyle/>
        <a:p>
          <a:endParaRPr lang="en-US"/>
        </a:p>
      </dgm:t>
    </dgm:pt>
    <dgm:pt modelId="{0989A457-3FFF-489B-9FF3-684F06CF4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Naudojant</a:t>
          </a:r>
          <a:r>
            <a:rPr lang="en-US" dirty="0"/>
            <a:t>  tik </a:t>
          </a:r>
          <a:r>
            <a:rPr lang="en-US" dirty="0" err="1"/>
            <a:t>lemmatizer</a:t>
          </a:r>
          <a:r>
            <a:rPr lang="en-US" dirty="0"/>
            <a:t> </a:t>
          </a:r>
          <a:r>
            <a:rPr lang="en-US" dirty="0" err="1"/>
            <a:t>laimi</a:t>
          </a:r>
          <a:r>
            <a:rPr lang="en-US" dirty="0"/>
            <a:t> -&gt; TF-IDF </a:t>
          </a:r>
          <a:r>
            <a:rPr lang="en-US" dirty="0" err="1"/>
            <a:t>vetorizavimas</a:t>
          </a:r>
          <a:r>
            <a:rPr lang="en-US" dirty="0"/>
            <a:t> </a:t>
          </a:r>
          <a:r>
            <a:rPr lang="en-US" dirty="0" err="1"/>
            <a:t>ir</a:t>
          </a:r>
          <a:r>
            <a:rPr lang="en-US" dirty="0"/>
            <a:t> </a:t>
          </a:r>
          <a:r>
            <a:rPr lang="lt-LT" dirty="0"/>
            <a:t>Logistic Regression</a:t>
          </a:r>
          <a:r>
            <a:rPr lang="en-US" dirty="0"/>
            <a:t> (~</a:t>
          </a:r>
          <a:r>
            <a:rPr lang="lt-LT" dirty="0"/>
            <a:t>80</a:t>
          </a:r>
          <a:r>
            <a:rPr lang="en-US" dirty="0"/>
            <a:t>%)</a:t>
          </a:r>
        </a:p>
      </dgm:t>
    </dgm:pt>
    <dgm:pt modelId="{0C0844D5-DF1E-4011-B1DD-A7F170A269F4}" type="parTrans" cxnId="{725E2730-8A33-4D34-B700-59CE5B1A87D2}">
      <dgm:prSet/>
      <dgm:spPr/>
      <dgm:t>
        <a:bodyPr/>
        <a:lstStyle/>
        <a:p>
          <a:endParaRPr lang="en-US"/>
        </a:p>
      </dgm:t>
    </dgm:pt>
    <dgm:pt modelId="{B54D2CF6-7656-451A-959F-E36233233907}" type="sibTrans" cxnId="{725E2730-8A33-4D34-B700-59CE5B1A87D2}">
      <dgm:prSet/>
      <dgm:spPr/>
      <dgm:t>
        <a:bodyPr/>
        <a:lstStyle/>
        <a:p>
          <a:endParaRPr lang="en-US"/>
        </a:p>
      </dgm:t>
    </dgm:pt>
    <dgm:pt modelId="{D2D2F39F-9D1E-48E0-8752-B0E6B95A58D3}" type="pres">
      <dgm:prSet presAssocID="{C030692D-A599-4F0D-8078-1D9FC9A0EBCA}" presName="root" presStyleCnt="0">
        <dgm:presLayoutVars>
          <dgm:dir/>
          <dgm:resizeHandles val="exact"/>
        </dgm:presLayoutVars>
      </dgm:prSet>
      <dgm:spPr/>
    </dgm:pt>
    <dgm:pt modelId="{A5316828-CBE6-483F-9191-5AB30447B5A5}" type="pres">
      <dgm:prSet presAssocID="{CB001950-AEEB-4537-A8B5-0F91A1A27278}" presName="compNode" presStyleCnt="0"/>
      <dgm:spPr/>
    </dgm:pt>
    <dgm:pt modelId="{191F0E2F-06F8-4670-AE15-84EE7923B2C1}" type="pres">
      <dgm:prSet presAssocID="{CB001950-AEEB-4537-A8B5-0F91A1A27278}" presName="bgRect" presStyleLbl="bgShp" presStyleIdx="0" presStyleCnt="2"/>
      <dgm:spPr/>
    </dgm:pt>
    <dgm:pt modelId="{3A8963A8-FA97-47EE-BE33-76542DB2A081}" type="pres">
      <dgm:prSet presAssocID="{CB001950-AEEB-4537-A8B5-0F91A1A272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66AF23-4A43-40D6-90A2-AA508FC364DF}" type="pres">
      <dgm:prSet presAssocID="{CB001950-AEEB-4537-A8B5-0F91A1A27278}" presName="spaceRect" presStyleCnt="0"/>
      <dgm:spPr/>
    </dgm:pt>
    <dgm:pt modelId="{57FAD545-6859-4F8D-B22F-4EB5E0749758}" type="pres">
      <dgm:prSet presAssocID="{CB001950-AEEB-4537-A8B5-0F91A1A27278}" presName="parTx" presStyleLbl="revTx" presStyleIdx="0" presStyleCnt="2">
        <dgm:presLayoutVars>
          <dgm:chMax val="0"/>
          <dgm:chPref val="0"/>
        </dgm:presLayoutVars>
      </dgm:prSet>
      <dgm:spPr/>
    </dgm:pt>
    <dgm:pt modelId="{30799819-B81E-44AE-BD6E-408F93365606}" type="pres">
      <dgm:prSet presAssocID="{0B46508A-B84D-42B7-B041-FC3993A851F7}" presName="sibTrans" presStyleCnt="0"/>
      <dgm:spPr/>
    </dgm:pt>
    <dgm:pt modelId="{B6B08B7D-6DEB-4579-ABFB-6C0C219D0AFC}" type="pres">
      <dgm:prSet presAssocID="{0989A457-3FFF-489B-9FF3-684F06CF4F8F}" presName="compNode" presStyleCnt="0"/>
      <dgm:spPr/>
    </dgm:pt>
    <dgm:pt modelId="{2110B7B0-5229-44F8-83E5-B95559CA9465}" type="pres">
      <dgm:prSet presAssocID="{0989A457-3FFF-489B-9FF3-684F06CF4F8F}" presName="bgRect" presStyleLbl="bgShp" presStyleIdx="1" presStyleCnt="2"/>
      <dgm:spPr/>
    </dgm:pt>
    <dgm:pt modelId="{AAEB5BB7-C2A8-4A08-ACE0-BDE621B1409C}" type="pres">
      <dgm:prSet presAssocID="{0989A457-3FFF-489B-9FF3-684F06CF4F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F89AD6D-1D41-4CB6-A2D7-59A7A9C9D5F6}" type="pres">
      <dgm:prSet presAssocID="{0989A457-3FFF-489B-9FF3-684F06CF4F8F}" presName="spaceRect" presStyleCnt="0"/>
      <dgm:spPr/>
    </dgm:pt>
    <dgm:pt modelId="{8DD25D89-A2CB-4CD1-9C8F-AB92D3032020}" type="pres">
      <dgm:prSet presAssocID="{0989A457-3FFF-489B-9FF3-684F06CF4F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5E2730-8A33-4D34-B700-59CE5B1A87D2}" srcId="{C030692D-A599-4F0D-8078-1D9FC9A0EBCA}" destId="{0989A457-3FFF-489B-9FF3-684F06CF4F8F}" srcOrd="1" destOrd="0" parTransId="{0C0844D5-DF1E-4011-B1DD-A7F170A269F4}" sibTransId="{B54D2CF6-7656-451A-959F-E36233233907}"/>
    <dgm:cxn modelId="{EFA47D6C-C79D-4629-9720-F5A962312C9B}" type="presOf" srcId="{C030692D-A599-4F0D-8078-1D9FC9A0EBCA}" destId="{D2D2F39F-9D1E-48E0-8752-B0E6B95A58D3}" srcOrd="0" destOrd="0" presId="urn:microsoft.com/office/officeart/2018/2/layout/IconVerticalSolidList"/>
    <dgm:cxn modelId="{B159F1AA-B31F-48EF-894D-A22DEC694CA1}" type="presOf" srcId="{0989A457-3FFF-489B-9FF3-684F06CF4F8F}" destId="{8DD25D89-A2CB-4CD1-9C8F-AB92D3032020}" srcOrd="0" destOrd="0" presId="urn:microsoft.com/office/officeart/2018/2/layout/IconVerticalSolidList"/>
    <dgm:cxn modelId="{628B00C6-7A0F-4E6C-BDCA-FB17506A4BF7}" type="presOf" srcId="{CB001950-AEEB-4537-A8B5-0F91A1A27278}" destId="{57FAD545-6859-4F8D-B22F-4EB5E0749758}" srcOrd="0" destOrd="0" presId="urn:microsoft.com/office/officeart/2018/2/layout/IconVerticalSolidList"/>
    <dgm:cxn modelId="{44774EE5-B50B-470B-8E4D-5C00C0CD4054}" srcId="{C030692D-A599-4F0D-8078-1D9FC9A0EBCA}" destId="{CB001950-AEEB-4537-A8B5-0F91A1A27278}" srcOrd="0" destOrd="0" parTransId="{DA2696B6-9ABA-49B6-8480-9E95DB9D10CC}" sibTransId="{0B46508A-B84D-42B7-B041-FC3993A851F7}"/>
    <dgm:cxn modelId="{737AD85C-8BC0-4472-B7BE-98E9C83E69F7}" type="presParOf" srcId="{D2D2F39F-9D1E-48E0-8752-B0E6B95A58D3}" destId="{A5316828-CBE6-483F-9191-5AB30447B5A5}" srcOrd="0" destOrd="0" presId="urn:microsoft.com/office/officeart/2018/2/layout/IconVerticalSolidList"/>
    <dgm:cxn modelId="{009AF0BC-EB72-4F79-85D0-21F549042C6D}" type="presParOf" srcId="{A5316828-CBE6-483F-9191-5AB30447B5A5}" destId="{191F0E2F-06F8-4670-AE15-84EE7923B2C1}" srcOrd="0" destOrd="0" presId="urn:microsoft.com/office/officeart/2018/2/layout/IconVerticalSolidList"/>
    <dgm:cxn modelId="{3C60C768-71B8-4ECB-A800-EFD1E85A080E}" type="presParOf" srcId="{A5316828-CBE6-483F-9191-5AB30447B5A5}" destId="{3A8963A8-FA97-47EE-BE33-76542DB2A081}" srcOrd="1" destOrd="0" presId="urn:microsoft.com/office/officeart/2018/2/layout/IconVerticalSolidList"/>
    <dgm:cxn modelId="{8E3460CB-9038-41F2-8A69-8DAD2B5863A5}" type="presParOf" srcId="{A5316828-CBE6-483F-9191-5AB30447B5A5}" destId="{7866AF23-4A43-40D6-90A2-AA508FC364DF}" srcOrd="2" destOrd="0" presId="urn:microsoft.com/office/officeart/2018/2/layout/IconVerticalSolidList"/>
    <dgm:cxn modelId="{2B9A1938-E549-447D-93F6-D7393BEF4221}" type="presParOf" srcId="{A5316828-CBE6-483F-9191-5AB30447B5A5}" destId="{57FAD545-6859-4F8D-B22F-4EB5E0749758}" srcOrd="3" destOrd="0" presId="urn:microsoft.com/office/officeart/2018/2/layout/IconVerticalSolidList"/>
    <dgm:cxn modelId="{E001ECC5-19AB-47BA-B1F1-4CED5C6E74BF}" type="presParOf" srcId="{D2D2F39F-9D1E-48E0-8752-B0E6B95A58D3}" destId="{30799819-B81E-44AE-BD6E-408F93365606}" srcOrd="1" destOrd="0" presId="urn:microsoft.com/office/officeart/2018/2/layout/IconVerticalSolidList"/>
    <dgm:cxn modelId="{C286972F-1C2A-4B45-8693-833F01BF9B38}" type="presParOf" srcId="{D2D2F39F-9D1E-48E0-8752-B0E6B95A58D3}" destId="{B6B08B7D-6DEB-4579-ABFB-6C0C219D0AFC}" srcOrd="2" destOrd="0" presId="urn:microsoft.com/office/officeart/2018/2/layout/IconVerticalSolidList"/>
    <dgm:cxn modelId="{AC60784D-1065-4AEB-B7CD-01DC0AE73A2E}" type="presParOf" srcId="{B6B08B7D-6DEB-4579-ABFB-6C0C219D0AFC}" destId="{2110B7B0-5229-44F8-83E5-B95559CA9465}" srcOrd="0" destOrd="0" presId="urn:microsoft.com/office/officeart/2018/2/layout/IconVerticalSolidList"/>
    <dgm:cxn modelId="{2375C6F3-8C49-45CC-AD5B-845E0B1E11B8}" type="presParOf" srcId="{B6B08B7D-6DEB-4579-ABFB-6C0C219D0AFC}" destId="{AAEB5BB7-C2A8-4A08-ACE0-BDE621B1409C}" srcOrd="1" destOrd="0" presId="urn:microsoft.com/office/officeart/2018/2/layout/IconVerticalSolidList"/>
    <dgm:cxn modelId="{C7EC46C3-B5A4-43BD-B035-C89A4C9D1AD7}" type="presParOf" srcId="{B6B08B7D-6DEB-4579-ABFB-6C0C219D0AFC}" destId="{4F89AD6D-1D41-4CB6-A2D7-59A7A9C9D5F6}" srcOrd="2" destOrd="0" presId="urn:microsoft.com/office/officeart/2018/2/layout/IconVerticalSolidList"/>
    <dgm:cxn modelId="{7DAEA4E8-47FF-4427-B121-A6E8D872E96B}" type="presParOf" srcId="{B6B08B7D-6DEB-4579-ABFB-6C0C219D0AFC}" destId="{8DD25D89-A2CB-4CD1-9C8F-AB92D303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48166"/>
          <a:ext cx="8619049" cy="7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stiprinimas, pratybos [i]</a:t>
          </a:r>
          <a:endParaRPr lang="en-US" sz="1600" kern="1200" dirty="0"/>
        </a:p>
      </dsp:txBody>
      <dsp:txXfrm>
        <a:off x="36845" y="85011"/>
        <a:ext cx="8545359" cy="681087"/>
      </dsp:txXfrm>
    </dsp:sp>
    <dsp:sp modelId="{16BEF0FF-A1FE-4EDD-8D4D-452D584937A4}">
      <dsp:nvSpPr>
        <dsp:cNvPr id="0" name=""/>
        <dsp:cNvSpPr/>
      </dsp:nvSpPr>
      <dsp:spPr>
        <a:xfrm>
          <a:off x="0" y="857664"/>
          <a:ext cx="8619049" cy="754777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Įsigijimai ir biudžetas [i]</a:t>
          </a:r>
          <a:endParaRPr lang="en-US" sz="1600" kern="1200" dirty="0"/>
        </a:p>
      </dsp:txBody>
      <dsp:txXfrm>
        <a:off x="36845" y="894509"/>
        <a:ext cx="8545359" cy="681087"/>
      </dsp:txXfrm>
    </dsp:sp>
    <dsp:sp modelId="{D0185983-994D-4216-9ABA-933C1321FB38}">
      <dsp:nvSpPr>
        <dsp:cNvPr id="0" name=""/>
        <dsp:cNvSpPr/>
      </dsp:nvSpPr>
      <dsp:spPr>
        <a:xfrm>
          <a:off x="0" y="1676588"/>
          <a:ext cx="8619049" cy="754777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Saugumo ir gynybos politika [i]</a:t>
          </a:r>
          <a:endParaRPr lang="en-US" sz="1600" kern="1200" dirty="0"/>
        </a:p>
      </dsp:txBody>
      <dsp:txXfrm>
        <a:off x="36845" y="1713433"/>
        <a:ext cx="8545359" cy="681087"/>
      </dsp:txXfrm>
    </dsp:sp>
    <dsp:sp modelId="{ADBDD19E-4153-4BD2-9C6A-911C4448AAF4}">
      <dsp:nvSpPr>
        <dsp:cNvPr id="0" name=""/>
        <dsp:cNvSpPr/>
      </dsp:nvSpPr>
      <dsp:spPr>
        <a:xfrm>
          <a:off x="0" y="2476660"/>
          <a:ext cx="8619049" cy="754777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Kibernetinis saugumas [i]</a:t>
          </a:r>
          <a:endParaRPr lang="en-US" sz="1600" kern="1200" dirty="0"/>
        </a:p>
      </dsp:txBody>
      <dsp:txXfrm>
        <a:off x="36845" y="2513505"/>
        <a:ext cx="8545359" cy="681087"/>
      </dsp:txXfrm>
    </dsp:sp>
    <dsp:sp modelId="{C384174E-5FB9-4E5C-B13E-BDCDF0034385}">
      <dsp:nvSpPr>
        <dsp:cNvPr id="0" name=""/>
        <dsp:cNvSpPr/>
      </dsp:nvSpPr>
      <dsp:spPr>
        <a:xfrm>
          <a:off x="0" y="3286158"/>
          <a:ext cx="8619049" cy="754777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Pilietiškumas ir atsparumas propagandai [i]</a:t>
          </a:r>
          <a:endParaRPr lang="en-US" sz="1600" kern="1200" dirty="0"/>
        </a:p>
      </dsp:txBody>
      <dsp:txXfrm>
        <a:off x="36845" y="3323003"/>
        <a:ext cx="8545359" cy="681087"/>
      </dsp:txXfrm>
    </dsp:sp>
    <dsp:sp modelId="{DBA2F7F9-23EF-48B2-9022-98B5B95A0952}">
      <dsp:nvSpPr>
        <dsp:cNvPr id="0" name=""/>
        <dsp:cNvSpPr/>
      </dsp:nvSpPr>
      <dsp:spPr>
        <a:xfrm>
          <a:off x="0" y="4095656"/>
          <a:ext cx="8619049" cy="754777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Incidentai, nelaimės, kriminalai [i] </a:t>
          </a:r>
          <a:endParaRPr lang="en-US" sz="1600" kern="1200" dirty="0"/>
        </a:p>
      </dsp:txBody>
      <dsp:txXfrm>
        <a:off x="36845" y="4132501"/>
        <a:ext cx="8545359" cy="681087"/>
      </dsp:txXfrm>
    </dsp:sp>
    <dsp:sp modelId="{7B88E37B-005F-4836-8A86-D7E8C28E079C}">
      <dsp:nvSpPr>
        <dsp:cNvPr id="0" name=""/>
        <dsp:cNvSpPr/>
      </dsp:nvSpPr>
      <dsp:spPr>
        <a:xfrm>
          <a:off x="0" y="4905422"/>
          <a:ext cx="4202389" cy="754777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pagalba kitoms valstybės institucijoms ir gyventojams [i]</a:t>
          </a:r>
          <a:endParaRPr lang="en-US" sz="1600" kern="1200" dirty="0"/>
        </a:p>
      </dsp:txBody>
      <dsp:txXfrm>
        <a:off x="36845" y="4942267"/>
        <a:ext cx="4128699" cy="681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76424"/>
          <a:ext cx="1846068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11549"/>
        <a:ext cx="1775818" cy="649299"/>
      </dsp:txXfrm>
    </dsp:sp>
    <dsp:sp modelId="{16BEF0FF-A1FE-4EDD-8D4D-452D584937A4}">
      <dsp:nvSpPr>
        <dsp:cNvPr id="0" name=""/>
        <dsp:cNvSpPr/>
      </dsp:nvSpPr>
      <dsp:spPr>
        <a:xfrm>
          <a:off x="0" y="882374"/>
          <a:ext cx="1846068" cy="719549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917499"/>
        <a:ext cx="1775818" cy="649299"/>
      </dsp:txXfrm>
    </dsp:sp>
    <dsp:sp modelId="{D0185983-994D-4216-9ABA-933C1321FB38}">
      <dsp:nvSpPr>
        <dsp:cNvPr id="0" name=""/>
        <dsp:cNvSpPr/>
      </dsp:nvSpPr>
      <dsp:spPr>
        <a:xfrm>
          <a:off x="0" y="1703207"/>
          <a:ext cx="1846068" cy="719549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738332"/>
        <a:ext cx="1775818" cy="649299"/>
      </dsp:txXfrm>
    </dsp:sp>
    <dsp:sp modelId="{ADBDD19E-4153-4BD2-9C6A-911C4448AAF4}">
      <dsp:nvSpPr>
        <dsp:cNvPr id="0" name=""/>
        <dsp:cNvSpPr/>
      </dsp:nvSpPr>
      <dsp:spPr>
        <a:xfrm>
          <a:off x="0" y="2494274"/>
          <a:ext cx="1846068" cy="719549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2529399"/>
        <a:ext cx="1775818" cy="649299"/>
      </dsp:txXfrm>
    </dsp:sp>
    <dsp:sp modelId="{C384174E-5FB9-4E5C-B13E-BDCDF0034385}">
      <dsp:nvSpPr>
        <dsp:cNvPr id="0" name=""/>
        <dsp:cNvSpPr/>
      </dsp:nvSpPr>
      <dsp:spPr>
        <a:xfrm>
          <a:off x="0" y="3300224"/>
          <a:ext cx="1846068" cy="719549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3335349"/>
        <a:ext cx="1775818" cy="649299"/>
      </dsp:txXfrm>
    </dsp:sp>
    <dsp:sp modelId="{DBA2F7F9-23EF-48B2-9022-98B5B95A0952}">
      <dsp:nvSpPr>
        <dsp:cNvPr id="0" name=""/>
        <dsp:cNvSpPr/>
      </dsp:nvSpPr>
      <dsp:spPr>
        <a:xfrm>
          <a:off x="0" y="4106174"/>
          <a:ext cx="1846068" cy="719549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 </a:t>
          </a:r>
          <a:endParaRPr lang="en-US" sz="3000" kern="1200" dirty="0"/>
        </a:p>
      </dsp:txBody>
      <dsp:txXfrm>
        <a:off x="35125" y="4141299"/>
        <a:ext cx="1775818" cy="649299"/>
      </dsp:txXfrm>
    </dsp:sp>
    <dsp:sp modelId="{7B88E37B-005F-4836-8A86-D7E8C28E079C}">
      <dsp:nvSpPr>
        <dsp:cNvPr id="0" name=""/>
        <dsp:cNvSpPr/>
      </dsp:nvSpPr>
      <dsp:spPr>
        <a:xfrm>
          <a:off x="0" y="4912124"/>
          <a:ext cx="1846068" cy="719549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1413</a:t>
          </a:r>
          <a:endParaRPr lang="en-US" sz="3000" kern="1200" dirty="0"/>
        </a:p>
      </dsp:txBody>
      <dsp:txXfrm>
        <a:off x="35125" y="4947249"/>
        <a:ext cx="1775818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278ED-7D0D-4AB0-94B1-28CEBEC98DB4}">
      <dsp:nvSpPr>
        <dsp:cNvPr id="0" name=""/>
        <dsp:cNvSpPr/>
      </dsp:nvSpPr>
      <dsp:spPr>
        <a:xfrm>
          <a:off x="0" y="65988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Siekis kuo didesniu tikslumu nustatyti, kuris iš 7 raktažodžių geriausiai apibūdina straipsnį</a:t>
          </a:r>
          <a:r>
            <a:rPr lang="en-US" sz="2100" kern="1200" dirty="0"/>
            <a:t>. </a:t>
          </a:r>
          <a:r>
            <a:rPr lang="en-US" sz="1600" kern="1200" dirty="0"/>
            <a:t>(</a:t>
          </a:r>
          <a:r>
            <a:rPr lang="en-US" sz="1600" kern="1200" dirty="0" err="1"/>
            <a:t>Pradinis</a:t>
          </a:r>
          <a:r>
            <a:rPr lang="en-US" sz="1600" kern="1200" dirty="0"/>
            <a:t> </a:t>
          </a:r>
          <a:r>
            <a:rPr lang="en-US" sz="1600" kern="1200" dirty="0" err="1"/>
            <a:t>siekis</a:t>
          </a:r>
          <a:r>
            <a:rPr lang="en-US" sz="1600" kern="1200" dirty="0"/>
            <a:t>: 90% </a:t>
          </a:r>
          <a:r>
            <a:rPr lang="en-US" sz="1600" kern="1200" dirty="0" err="1"/>
            <a:t>tiksliumas</a:t>
          </a:r>
          <a:r>
            <a:rPr lang="en-US" sz="1600" kern="1200" dirty="0"/>
            <a:t>)</a:t>
          </a:r>
        </a:p>
      </dsp:txBody>
      <dsp:txXfrm>
        <a:off x="32180" y="98168"/>
        <a:ext cx="7752667" cy="1034348"/>
      </dsp:txXfrm>
    </dsp:sp>
    <dsp:sp modelId="{647E7DDA-937A-4A0A-AE5C-D0FB1A1764F7}">
      <dsp:nvSpPr>
        <dsp:cNvPr id="0" name=""/>
        <dsp:cNvSpPr/>
      </dsp:nvSpPr>
      <dsp:spPr>
        <a:xfrm>
          <a:off x="788669" y="1281827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9286281"/>
            <a:satOff val="19525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vienas iš raktažodžių turi per pus mažiau straipsnių nei kiti</a:t>
          </a:r>
          <a:endParaRPr lang="en-US" sz="2100" kern="1200" dirty="0"/>
        </a:p>
      </dsp:txBody>
      <dsp:txXfrm>
        <a:off x="820849" y="1314007"/>
        <a:ext cx="7371069" cy="1034348"/>
      </dsp:txXfrm>
    </dsp:sp>
    <dsp:sp modelId="{9E83B812-ECDF-458B-82F8-9788B8FBE77D}">
      <dsp:nvSpPr>
        <dsp:cNvPr id="0" name=""/>
        <dsp:cNvSpPr/>
      </dsp:nvSpPr>
      <dsp:spPr>
        <a:xfrm>
          <a:off x="1577339" y="2563654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18572562"/>
            <a:satOff val="39051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temos papuola po vienu skėčiu, tad didelė tikimybė, kad žodžiai kartosis ir leis maišytis tarp tikrosios vertės</a:t>
          </a:r>
          <a:endParaRPr lang="en-US" sz="2100" kern="1200" dirty="0"/>
        </a:p>
      </dsp:txBody>
      <dsp:txXfrm>
        <a:off x="1609519" y="2595834"/>
        <a:ext cx="7371069" cy="1034348"/>
      </dsp:txXfrm>
    </dsp:sp>
    <dsp:sp modelId="{97FF4A6D-E60D-4463-8238-C2541951C53B}">
      <dsp:nvSpPr>
        <dsp:cNvPr id="0" name=""/>
        <dsp:cNvSpPr/>
      </dsp:nvSpPr>
      <dsp:spPr>
        <a:xfrm>
          <a:off x="8224099" y="833187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384785" y="833187"/>
        <a:ext cx="392788" cy="537405"/>
      </dsp:txXfrm>
    </dsp:sp>
    <dsp:sp modelId="{18DCA976-D743-40A1-973B-53B9F9147A25}">
      <dsp:nvSpPr>
        <dsp:cNvPr id="0" name=""/>
        <dsp:cNvSpPr/>
      </dsp:nvSpPr>
      <dsp:spPr>
        <a:xfrm>
          <a:off x="9012769" y="2107689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883363"/>
            <a:satOff val="31629"/>
            <a:lumOff val="-10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883363"/>
              <a:satOff val="31629"/>
              <a:lumOff val="-1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73455" y="2107689"/>
        <a:ext cx="392788" cy="537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F0E2F-06F8-4670-AE15-84EE7923B2C1}">
      <dsp:nvSpPr>
        <dsp:cNvPr id="0" name=""/>
        <dsp:cNvSpPr/>
      </dsp:nvSpPr>
      <dsp:spPr>
        <a:xfrm>
          <a:off x="0" y="681811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963A8-FA97-47EE-BE33-76542DB2A081}">
      <dsp:nvSpPr>
        <dsp:cNvPr id="0" name=""/>
        <dsp:cNvSpPr/>
      </dsp:nvSpPr>
      <dsp:spPr>
        <a:xfrm>
          <a:off x="380765" y="965025"/>
          <a:ext cx="692300" cy="692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AD545-6859-4F8D-B22F-4EB5E0749758}">
      <dsp:nvSpPr>
        <dsp:cNvPr id="0" name=""/>
        <dsp:cNvSpPr/>
      </dsp:nvSpPr>
      <dsp:spPr>
        <a:xfrm>
          <a:off x="1453831" y="681811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500" kern="1200" dirty="0"/>
            <a:t>spaCy vectorizavime laimi -&gt; </a:t>
          </a:r>
          <a:r>
            <a:rPr lang="en-US" sz="2500" kern="1200" dirty="0"/>
            <a:t>Random Forest Classifier </a:t>
          </a:r>
          <a:r>
            <a:rPr lang="lt-LT" sz="2500" kern="1200" dirty="0"/>
            <a:t>modelis (</a:t>
          </a:r>
          <a:r>
            <a:rPr lang="en-US" sz="2500" kern="1200" dirty="0"/>
            <a:t>~</a:t>
          </a:r>
          <a:r>
            <a:rPr lang="lt-LT" sz="2500" kern="1200" dirty="0"/>
            <a:t>78</a:t>
          </a:r>
          <a:r>
            <a:rPr lang="en-US" sz="2500" kern="1200" dirty="0"/>
            <a:t>%)</a:t>
          </a:r>
        </a:p>
      </dsp:txBody>
      <dsp:txXfrm>
        <a:off x="1453831" y="681811"/>
        <a:ext cx="9820780" cy="1258728"/>
      </dsp:txXfrm>
    </dsp:sp>
    <dsp:sp modelId="{2110B7B0-5229-44F8-83E5-B95559CA9465}">
      <dsp:nvSpPr>
        <dsp:cNvPr id="0" name=""/>
        <dsp:cNvSpPr/>
      </dsp:nvSpPr>
      <dsp:spPr>
        <a:xfrm>
          <a:off x="0" y="2255222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B5BB7-C2A8-4A08-ACE0-BDE621B1409C}">
      <dsp:nvSpPr>
        <dsp:cNvPr id="0" name=""/>
        <dsp:cNvSpPr/>
      </dsp:nvSpPr>
      <dsp:spPr>
        <a:xfrm>
          <a:off x="380765" y="2538436"/>
          <a:ext cx="692300" cy="692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25D89-A2CB-4CD1-9C8F-AB92D3032020}">
      <dsp:nvSpPr>
        <dsp:cNvPr id="0" name=""/>
        <dsp:cNvSpPr/>
      </dsp:nvSpPr>
      <dsp:spPr>
        <a:xfrm>
          <a:off x="1453831" y="2255222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Naudojant</a:t>
          </a:r>
          <a:r>
            <a:rPr lang="en-US" sz="2500" kern="1200" dirty="0"/>
            <a:t>  tik </a:t>
          </a:r>
          <a:r>
            <a:rPr lang="en-US" sz="2500" kern="1200" dirty="0" err="1"/>
            <a:t>lemmatizer</a:t>
          </a:r>
          <a:r>
            <a:rPr lang="en-US" sz="2500" kern="1200" dirty="0"/>
            <a:t> </a:t>
          </a:r>
          <a:r>
            <a:rPr lang="en-US" sz="2500" kern="1200" dirty="0" err="1"/>
            <a:t>laimi</a:t>
          </a:r>
          <a:r>
            <a:rPr lang="en-US" sz="2500" kern="1200" dirty="0"/>
            <a:t> -&gt; TF-IDF </a:t>
          </a:r>
          <a:r>
            <a:rPr lang="en-US" sz="2500" kern="1200" dirty="0" err="1"/>
            <a:t>vetorizavimas</a:t>
          </a:r>
          <a:r>
            <a:rPr lang="en-US" sz="2500" kern="1200" dirty="0"/>
            <a:t> </a:t>
          </a:r>
          <a:r>
            <a:rPr lang="en-US" sz="2500" kern="1200" dirty="0" err="1"/>
            <a:t>ir</a:t>
          </a:r>
          <a:r>
            <a:rPr lang="en-US" sz="2500" kern="1200" dirty="0"/>
            <a:t> </a:t>
          </a:r>
          <a:r>
            <a:rPr lang="lt-LT" sz="2500" kern="1200" dirty="0"/>
            <a:t>Logistic Regression</a:t>
          </a:r>
          <a:r>
            <a:rPr lang="en-US" sz="2500" kern="1200" dirty="0"/>
            <a:t> (~</a:t>
          </a:r>
          <a:r>
            <a:rPr lang="lt-LT" sz="2500" kern="1200" dirty="0"/>
            <a:t>80</a:t>
          </a:r>
          <a:r>
            <a:rPr lang="en-US" sz="2500" kern="1200" dirty="0"/>
            <a:t>%)</a:t>
          </a:r>
        </a:p>
      </dsp:txBody>
      <dsp:txXfrm>
        <a:off x="1453831" y="2255222"/>
        <a:ext cx="9820780" cy="1258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0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4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03" r:id="rId8"/>
    <p:sldLayoutId id="2147483804" r:id="rId9"/>
    <p:sldLayoutId id="2147483805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ovileDob/data_science_final_projec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ileDob/data_science_final_projec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FD2BC-8330-971C-8B8F-80C8B09C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9EC2A6-8820-C501-A16B-BB8D2AC4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lt-LT" sz="5200" dirty="0">
                <a:solidFill>
                  <a:srgbClr val="FFFFFF"/>
                </a:solidFill>
              </a:rPr>
              <a:t>Data science final project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D8656-3A5A-C677-B54A-E29E155B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lt-LT" sz="2200" dirty="0">
                <a:solidFill>
                  <a:srgbClr val="FFFFFF"/>
                </a:solidFill>
              </a:rPr>
              <a:t>Krašto apsaugos temų klasifikavimas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2DE96-85DB-EE66-0380-B4E4EC6F8ABF}"/>
              </a:ext>
            </a:extLst>
          </p:cNvPr>
          <p:cNvSpPr txBox="1"/>
          <p:nvPr/>
        </p:nvSpPr>
        <p:spPr>
          <a:xfrm>
            <a:off x="93741" y="6408478"/>
            <a:ext cx="688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https://github.com/DovileDob/data_science_final_project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5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4" name="Rectangle 44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4800FF-FFCF-4CA3-9575-64E79A0B1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427C694-1CCA-401E-800E-B3117F9E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6D9F51-0C46-4E42-BE1B-9494C40F8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01E7BA-13BF-C947-5AC0-5A509A741D58}"/>
              </a:ext>
            </a:extLst>
          </p:cNvPr>
          <p:cNvSpPr txBox="1"/>
          <p:nvPr/>
        </p:nvSpPr>
        <p:spPr>
          <a:xfrm>
            <a:off x="1293876" y="304801"/>
            <a:ext cx="9820326" cy="2843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lower(text)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BeautifulSoup.remove_html_tags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special_char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slice(stop=10000)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langdetect.detect_lang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googletrans.translate_text</a:t>
            </a:r>
            <a:r>
              <a:rPr lang="en-US" sz="2400" dirty="0">
                <a:latin typeface="+mj-lt"/>
                <a:ea typeface="+mj-ea"/>
                <a:cs typeface="+mj-cs"/>
              </a:rPr>
              <a:t>(text,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dest_lang</a:t>
            </a:r>
            <a:r>
              <a:rPr lang="en-US" sz="24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D277DAB-1006-6BD4-35E9-F908F4530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7" b="4"/>
          <a:stretch/>
        </p:blipFill>
        <p:spPr>
          <a:xfrm>
            <a:off x="338276" y="3530665"/>
            <a:ext cx="2793056" cy="272699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71FA2-6584-AF3A-C18F-0FD5CDCB05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r="24314"/>
          <a:stretch/>
        </p:blipFill>
        <p:spPr>
          <a:xfrm>
            <a:off x="3236230" y="3530665"/>
            <a:ext cx="2793056" cy="2726998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9434E2-1BE6-7A56-E52C-76B38AF15D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7" b="7"/>
          <a:stretch/>
        </p:blipFill>
        <p:spPr>
          <a:xfrm>
            <a:off x="6134185" y="3530665"/>
            <a:ext cx="2817808" cy="2726998"/>
          </a:xfrm>
          <a:prstGeom prst="rect">
            <a:avLst/>
          </a:prstGeom>
        </p:spPr>
      </p:pic>
      <p:pic>
        <p:nvPicPr>
          <p:cNvPr id="9" name="Picture 8" descr="A picture containing text, clipart, sign, first-aid kit&#10;&#10;Description automatically generated">
            <a:extLst>
              <a:ext uri="{FF2B5EF4-FFF2-40B4-BE49-F238E27FC236}">
                <a16:creationId xmlns:a16="http://schemas.microsoft.com/office/drawing/2014/main" id="{DFEAE9F5-CE75-0BCA-4BB3-A298509352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89"/>
          <a:stretch/>
        </p:blipFill>
        <p:spPr>
          <a:xfrm>
            <a:off x="9056890" y="3530665"/>
            <a:ext cx="2793786" cy="27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F546A1-7FAD-DEB1-B68B-FFE1A3851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37" y="-508000"/>
            <a:ext cx="12312073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23DB5F-64C9-22DC-9C4D-BA2CA2374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6" y="688157"/>
            <a:ext cx="5228659" cy="52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81FF85-3ECE-12EF-C8E1-332DF6B385CA}"/>
              </a:ext>
            </a:extLst>
          </p:cNvPr>
          <p:cNvSpPr txBox="1"/>
          <p:nvPr/>
        </p:nvSpPr>
        <p:spPr>
          <a:xfrm>
            <a:off x="6094476" y="5113256"/>
            <a:ext cx="5638437" cy="315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stops_lt.txt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7577F-AEB7-723E-22F3-63A640B9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86" r="-1" b="32938"/>
          <a:stretch/>
        </p:blipFill>
        <p:spPr>
          <a:xfrm>
            <a:off x="7608405" y="0"/>
            <a:ext cx="4696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itics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3" b="5038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</a:t>
            </a:r>
            <a:r>
              <a:rPr lang="en-US" sz="4000" dirty="0" err="1">
                <a:latin typeface="+mj-lt"/>
                <a:ea typeface="+mj-ea"/>
                <a:cs typeface="+mj-cs"/>
              </a:rPr>
              <a:t>Saugumo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ir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gynybos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politikos</a:t>
            </a:r>
            <a:r>
              <a:rPr lang="lt-LT" sz="4000" dirty="0">
                <a:latin typeface="+mj-lt"/>
                <a:ea typeface="+mj-ea"/>
                <a:cs typeface="+mj-cs"/>
              </a:rPr>
              <a:t>“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265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 Įsigyjimų ir  Biudžeto“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93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„Incidentų, nelaimių, kriminalų“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40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955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„Kibernetinio saugumo“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70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„Kariuomenės stiprinimo ir pratybų“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783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857395" y="-5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„Pilietiškumo ir atsparumo progagandai“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103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lt-LT" sz="5200" dirty="0"/>
              <a:t>P</a:t>
            </a:r>
            <a:r>
              <a:rPr lang="en-US" sz="5200" dirty="0" err="1"/>
              <a:t>rojekto</a:t>
            </a:r>
            <a:r>
              <a:rPr lang="en-US" sz="5200" dirty="0"/>
              <a:t> </a:t>
            </a:r>
            <a:r>
              <a:rPr lang="en-US" sz="5200" dirty="0" err="1"/>
              <a:t>apžvalga</a:t>
            </a:r>
            <a:r>
              <a:rPr lang="lt-LT" sz="5200" dirty="0"/>
              <a:t> ir</a:t>
            </a:r>
            <a:r>
              <a:rPr lang="en-US" sz="5200" dirty="0"/>
              <a:t> </a:t>
            </a:r>
            <a:r>
              <a:rPr lang="lt-LT" sz="5200" dirty="0"/>
              <a:t>d</a:t>
            </a:r>
            <a:r>
              <a:rPr lang="en-US" sz="5200" dirty="0" err="1"/>
              <a:t>uomenų</a:t>
            </a:r>
            <a:r>
              <a:rPr lang="en-US" sz="5200" dirty="0"/>
              <a:t> </a:t>
            </a:r>
            <a:r>
              <a:rPr lang="en-US" sz="5200" dirty="0" err="1"/>
              <a:t>rinkinys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6739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000" dirty="0">
                <a:latin typeface="+mj-lt"/>
                <a:ea typeface="+mj-ea"/>
                <a:cs typeface="+mj-cs"/>
              </a:rPr>
              <a:t>„Kariuomenės pagalbos kitoms institucijoms“ </a:t>
            </a:r>
            <a:r>
              <a:rPr lang="en-US" sz="40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debesis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054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E0A64-470D-DC13-326F-108DC811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938871" y="954844"/>
            <a:ext cx="9539231" cy="5365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F4EB6-9773-1CBE-1B15-71B37C0CFE9F}"/>
              </a:ext>
            </a:extLst>
          </p:cNvPr>
          <p:cNvSpPr txBox="1"/>
          <p:nvPr/>
        </p:nvSpPr>
        <p:spPr>
          <a:xfrm>
            <a:off x="681898" y="716116"/>
            <a:ext cx="429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„Pilietiškumas ir atsparumas progagandai“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3EF80-4D11-23F3-11E5-096C3319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4024098" y="900782"/>
            <a:ext cx="9635340" cy="541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3C9E1-024B-3EDC-111F-317FDE052ED1}"/>
              </a:ext>
            </a:extLst>
          </p:cNvPr>
          <p:cNvSpPr txBox="1"/>
          <p:nvPr/>
        </p:nvSpPr>
        <p:spPr>
          <a:xfrm>
            <a:off x="7000208" y="716289"/>
            <a:ext cx="3821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„Kariuomenės stiprinimo ir pratybų“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882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A02C3E-B765-0B9D-6342-6D24E0A9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85258"/>
            <a:ext cx="11419839" cy="67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lt-LT" sz="5200" dirty="0"/>
              <a:t>Modelio kūrimas ir pasirinkimas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50875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953752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BAGS OF WORDS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315181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NEURO NETWORKS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7DA618-94EC-CDC4-B674-60C9F93187DB}"/>
              </a:ext>
            </a:extLst>
          </p:cNvPr>
          <p:cNvSpPr/>
          <p:nvPr/>
        </p:nvSpPr>
        <p:spPr>
          <a:xfrm>
            <a:off x="1779104" y="2110811"/>
            <a:ext cx="3039474" cy="2803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890713" y="3012817"/>
            <a:ext cx="3407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CountVectorizer and TfidfVectorizer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628947" y="3197482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spaCy 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Heart 1">
            <a:extLst>
              <a:ext uri="{FF2B5EF4-FFF2-40B4-BE49-F238E27FC236}">
                <a16:creationId xmlns:a16="http://schemas.microsoft.com/office/drawing/2014/main" id="{52F3D38C-01EF-9559-489D-3657653ED562}"/>
              </a:ext>
            </a:extLst>
          </p:cNvPr>
          <p:cNvSpPr/>
          <p:nvPr/>
        </p:nvSpPr>
        <p:spPr>
          <a:xfrm>
            <a:off x="1492805" y="1357405"/>
            <a:ext cx="3654612" cy="4460905"/>
          </a:xfrm>
          <a:prstGeom prst="hear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36B5F489-F0AA-9F64-7244-4FC195C78F21}"/>
              </a:ext>
            </a:extLst>
          </p:cNvPr>
          <p:cNvSpPr/>
          <p:nvPr/>
        </p:nvSpPr>
        <p:spPr>
          <a:xfrm>
            <a:off x="7044585" y="1307285"/>
            <a:ext cx="3654612" cy="4460905"/>
          </a:xfrm>
          <a:prstGeom prst="hear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2400" dirty="0"/>
              <a:t>CountVectorizer ir TfidfVectorizer naudojimui bandausi kartu su spaCy.lemmatizer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04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8A8F0F09-01FF-024F-ACAA-963B66854469}"/>
              </a:ext>
            </a:extLst>
          </p:cNvPr>
          <p:cNvSpPr txBox="1"/>
          <p:nvPr/>
        </p:nvSpPr>
        <p:spPr>
          <a:xfrm>
            <a:off x="1197204" y="197963"/>
            <a:ext cx="10180949" cy="330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nlp</a:t>
            </a:r>
            <a:r>
              <a:rPr lang="en-US" sz="1400" dirty="0"/>
              <a:t> = </a:t>
            </a:r>
            <a:r>
              <a:rPr lang="en-US" sz="1400" dirty="0" err="1"/>
              <a:t>spacy.load</a:t>
            </a:r>
            <a:r>
              <a:rPr lang="en-US" sz="1400" dirty="0"/>
              <a:t>("</a:t>
            </a:r>
            <a:r>
              <a:rPr lang="en-US" sz="1400" dirty="0" err="1"/>
              <a:t>lt_core_news_md</a:t>
            </a:r>
            <a:r>
              <a:rPr lang="en-US" sz="1400" dirty="0"/>
              <a:t>")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def </a:t>
            </a:r>
            <a:r>
              <a:rPr lang="en-US" sz="1400" dirty="0" err="1"/>
              <a:t>lemmatize_text</a:t>
            </a:r>
            <a:r>
              <a:rPr lang="en-US" sz="1400" dirty="0"/>
              <a:t>(text):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full_text</a:t>
            </a:r>
            <a:r>
              <a:rPr lang="en-US" sz="1400" dirty="0"/>
              <a:t> = " ".join(text)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doc = </a:t>
            </a:r>
            <a:r>
              <a:rPr lang="en-US" sz="1400" dirty="0" err="1"/>
              <a:t>nlp</a:t>
            </a:r>
            <a:r>
              <a:rPr lang="en-US" sz="1400" dirty="0"/>
              <a:t>(</a:t>
            </a:r>
            <a:r>
              <a:rPr lang="en-US" sz="1400" dirty="0" err="1"/>
              <a:t>full_text</a:t>
            </a:r>
            <a:r>
              <a:rPr lang="en-US" sz="1400" dirty="0"/>
              <a:t>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return [</a:t>
            </a:r>
            <a:r>
              <a:rPr lang="en-US" sz="1400" dirty="0" err="1"/>
              <a:t>token.lemma</a:t>
            </a:r>
            <a:r>
              <a:rPr lang="en-US" sz="1400" dirty="0"/>
              <a:t>_ for token in doc if not </a:t>
            </a:r>
            <a:r>
              <a:rPr lang="en-US" sz="1400" dirty="0" err="1"/>
              <a:t>token.is_punct</a:t>
            </a:r>
            <a:r>
              <a:rPr lang="en-US" sz="1400" dirty="0"/>
              <a:t>]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 = </a:t>
            </a: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"].apply(</a:t>
            </a:r>
            <a:r>
              <a:rPr lang="en-US" sz="1400" dirty="0" err="1"/>
              <a:t>lemmatize_text</a:t>
            </a:r>
            <a:r>
              <a:rPr lang="en-US" sz="1400" dirty="0"/>
              <a:t>)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0438E2-5EE1-0532-D9C8-A5DF4EE8C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18671"/>
          <a:stretch/>
        </p:blipFill>
        <p:spPr>
          <a:xfrm>
            <a:off x="5255" y="3352800"/>
            <a:ext cx="1218674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CountVectorizer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27624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52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AD690-AF73-E666-4CAB-E109BB7F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886718"/>
            <a:ext cx="10806215" cy="29712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E65E0E-3F46-BD84-0F6A-FD3330AE0E6B}"/>
              </a:ext>
            </a:extLst>
          </p:cNvPr>
          <p:cNvSpPr/>
          <p:nvPr/>
        </p:nvSpPr>
        <p:spPr>
          <a:xfrm>
            <a:off x="0" y="0"/>
            <a:ext cx="5608948" cy="405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B815D9F-F248-E22C-2A0F-874F6302E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52" y="-179109"/>
            <a:ext cx="6843860" cy="45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2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Projekto tikslas  - sukurti modelį, kuris nustatytų straipsnio kategoriją</a:t>
            </a:r>
          </a:p>
        </p:txBody>
      </p:sp>
    </p:spTree>
    <p:extLst>
      <p:ext uri="{BB962C8B-B14F-4D97-AF65-F5344CB8AC3E}">
        <p14:creationId xmlns:p14="http://schemas.microsoft.com/office/powerpoint/2010/main" val="419657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EE4586-71F6-9BE0-6A09-C00781AE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10" y="-169683"/>
            <a:ext cx="7211504" cy="4807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51FA4-019A-48C5-3C54-1C80C36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67" y="4267906"/>
            <a:ext cx="12192000" cy="25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ACE9CA6-9891-B34F-B91C-BB8D11283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13" y="-103695"/>
            <a:ext cx="6579911" cy="4386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4F2AE-71EA-E639-C976-13508848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35" y="4013498"/>
            <a:ext cx="12192000" cy="28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3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TfidfVectorizer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127153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8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F81EAA9-2F8C-4AEE-42B0-E51B00CA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3410" cy="412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FFC9E-9464-2CFA-E806-B6B4E15E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16" y="3821572"/>
            <a:ext cx="12192000" cy="30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238767-18A6-22D9-2CCD-9372240A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2" y="-94268"/>
            <a:ext cx="6518636" cy="434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909AC-55CF-0E69-65DF-7A9A1652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71" y="3888919"/>
            <a:ext cx="11285618" cy="30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83C108-4465-4577-1D91-D396CD5F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644" y="-188536"/>
            <a:ext cx="6293644" cy="41957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CA30-1BD9-05A2-694C-DB727BDA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15" y="3789451"/>
            <a:ext cx="857369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EFA7C-E015-674F-3C10-FF933201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2" y="800470"/>
            <a:ext cx="10806215" cy="2971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29558-1D9C-D59B-3E09-5D971744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2" y="3890074"/>
            <a:ext cx="10969288" cy="2731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C2AF1-9115-F195-5071-2771F064AAFE}"/>
              </a:ext>
            </a:extLst>
          </p:cNvPr>
          <p:cNvSpPr txBox="1"/>
          <p:nvPr/>
        </p:nvSpPr>
        <p:spPr>
          <a:xfrm>
            <a:off x="537372" y="312815"/>
            <a:ext cx="1096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dirty="0"/>
              <a:t>Logistic Regression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F548-E394-9FF4-453F-6FAD92888EED}"/>
              </a:ext>
            </a:extLst>
          </p:cNvPr>
          <p:cNvSpPr txBox="1"/>
          <p:nvPr/>
        </p:nvSpPr>
        <p:spPr>
          <a:xfrm>
            <a:off x="8453718" y="950259"/>
            <a:ext cx="227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8AA1D-4EAF-E16D-5431-350B55605D76}"/>
              </a:ext>
            </a:extLst>
          </p:cNvPr>
          <p:cNvSpPr txBox="1"/>
          <p:nvPr/>
        </p:nvSpPr>
        <p:spPr>
          <a:xfrm>
            <a:off x="8453718" y="4025153"/>
            <a:ext cx="27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4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7B88D-5C2B-5F62-53D4-DC015F3F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89"/>
          <a:stretch/>
        </p:blipFill>
        <p:spPr>
          <a:xfrm>
            <a:off x="1348033" y="1185343"/>
            <a:ext cx="9063194" cy="2802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1EC48-7C55-E74A-679B-499CC9AA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18" y="4156145"/>
            <a:ext cx="9389097" cy="253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25D5F-19DA-67DA-737E-8DC0D49F9425}"/>
              </a:ext>
            </a:extLst>
          </p:cNvPr>
          <p:cNvSpPr txBox="1"/>
          <p:nvPr/>
        </p:nvSpPr>
        <p:spPr>
          <a:xfrm>
            <a:off x="2831630" y="5470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Random Forest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F8510-D2B0-BD3A-DA49-485A4F64B8E3}"/>
              </a:ext>
            </a:extLst>
          </p:cNvPr>
          <p:cNvSpPr txBox="1"/>
          <p:nvPr/>
        </p:nvSpPr>
        <p:spPr>
          <a:xfrm>
            <a:off x="8122023" y="1286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8471-2875-A2D8-A394-C3E384D18DD0}"/>
              </a:ext>
            </a:extLst>
          </p:cNvPr>
          <p:cNvSpPr txBox="1"/>
          <p:nvPr/>
        </p:nvSpPr>
        <p:spPr>
          <a:xfrm>
            <a:off x="8368553" y="4256508"/>
            <a:ext cx="710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77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4319F-6BB7-4285-7E88-E0AAF082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8" y="4024149"/>
            <a:ext cx="7372555" cy="273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850B1-24FB-CF0A-2337-6DDBE196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05"/>
          <a:stretch/>
        </p:blipFill>
        <p:spPr>
          <a:xfrm>
            <a:off x="1879760" y="1295859"/>
            <a:ext cx="7966444" cy="2648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0B016-1174-5D15-1E30-C188402B8DB8}"/>
              </a:ext>
            </a:extLst>
          </p:cNvPr>
          <p:cNvSpPr txBox="1"/>
          <p:nvPr/>
        </p:nvSpPr>
        <p:spPr>
          <a:xfrm>
            <a:off x="2448215" y="54831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85797-3510-58B4-3992-7C0A82FFBDB3}"/>
              </a:ext>
            </a:extLst>
          </p:cNvPr>
          <p:cNvSpPr txBox="1"/>
          <p:nvPr/>
        </p:nvSpPr>
        <p:spPr>
          <a:xfrm>
            <a:off x="7264240" y="1375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3BD20-B967-8EF1-ACAF-B584BD7E85B9}"/>
              </a:ext>
            </a:extLst>
          </p:cNvPr>
          <p:cNvSpPr txBox="1"/>
          <p:nvPr/>
        </p:nvSpPr>
        <p:spPr>
          <a:xfrm>
            <a:off x="6972887" y="4137908"/>
            <a:ext cx="6678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62" y="694284"/>
            <a:ext cx="5180106" cy="561238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lt-LT" sz="1800" dirty="0"/>
              <a:t>spaCy.vectorizer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C5A73-240E-0721-E5AB-2D83E18E87BC}"/>
              </a:ext>
            </a:extLst>
          </p:cNvPr>
          <p:cNvSpPr txBox="1"/>
          <p:nvPr/>
        </p:nvSpPr>
        <p:spPr>
          <a:xfrm>
            <a:off x="6743725" y="1594866"/>
            <a:ext cx="51845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nlp</a:t>
            </a:r>
            <a:r>
              <a:rPr lang="en-US" dirty="0"/>
              <a:t> = </a:t>
            </a:r>
            <a:r>
              <a:rPr lang="en-US" dirty="0" err="1"/>
              <a:t>spacy.load</a:t>
            </a:r>
            <a:r>
              <a:rPr lang="en-US" dirty="0"/>
              <a:t>("</a:t>
            </a:r>
            <a:r>
              <a:rPr lang="en-US" dirty="0" err="1"/>
              <a:t>lt_core_news_md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Defining vectorizing function</a:t>
            </a:r>
          </a:p>
          <a:p>
            <a:r>
              <a:rPr lang="en-US" dirty="0"/>
              <a:t>def </a:t>
            </a:r>
            <a:r>
              <a:rPr lang="en-US" dirty="0" err="1"/>
              <a:t>vector_text</a:t>
            </a:r>
            <a:r>
              <a:rPr lang="en-US" dirty="0"/>
              <a:t>(text):</a:t>
            </a:r>
          </a:p>
          <a:p>
            <a:r>
              <a:rPr lang="en-US" dirty="0"/>
              <a:t>    doc = </a:t>
            </a:r>
            <a:r>
              <a:rPr lang="en-US" dirty="0" err="1"/>
              <a:t>nlp</a:t>
            </a:r>
            <a:r>
              <a:rPr lang="en-US" dirty="0"/>
              <a:t>(text)</a:t>
            </a:r>
          </a:p>
          <a:p>
            <a:r>
              <a:rPr lang="en-US" dirty="0"/>
              <a:t>    return </a:t>
            </a:r>
            <a:r>
              <a:rPr lang="en-US" dirty="0" err="1"/>
              <a:t>doc.vector</a:t>
            </a:r>
            <a:endParaRPr lang="lt-LT" dirty="0"/>
          </a:p>
          <a:p>
            <a:endParaRPr lang="lt-LT" dirty="0"/>
          </a:p>
          <a:p>
            <a:r>
              <a:rPr lang="en-US" dirty="0"/>
              <a:t># Vectorizing each </a:t>
            </a:r>
            <a:r>
              <a:rPr lang="en-US" dirty="0" err="1"/>
              <a:t>article_body</a:t>
            </a:r>
            <a:r>
              <a:rPr lang="en-US" dirty="0"/>
              <a:t> and adding it into one array. Takes up to 15min</a:t>
            </a:r>
          </a:p>
          <a:p>
            <a:r>
              <a:rPr lang="en-US" dirty="0"/>
              <a:t>buffer = []</a:t>
            </a:r>
          </a:p>
          <a:p>
            <a:r>
              <a:rPr lang="en-US" dirty="0"/>
              <a:t>for index, row in </a:t>
            </a:r>
            <a:r>
              <a:rPr lang="en-US" dirty="0" err="1"/>
              <a:t>full_df_cleaned.iterrows</a:t>
            </a:r>
            <a:r>
              <a:rPr lang="en-US" dirty="0"/>
              <a:t>():</a:t>
            </a:r>
          </a:p>
          <a:p>
            <a:r>
              <a:rPr lang="en-US" dirty="0"/>
              <a:t>    </a:t>
            </a:r>
            <a:r>
              <a:rPr lang="en-US" dirty="0" err="1"/>
              <a:t>buffer.append</a:t>
            </a:r>
            <a:r>
              <a:rPr lang="en-US" dirty="0"/>
              <a:t>(</a:t>
            </a:r>
            <a:r>
              <a:rPr lang="en-US" dirty="0" err="1"/>
              <a:t>vector_text</a:t>
            </a:r>
            <a:r>
              <a:rPr lang="en-US" dirty="0"/>
              <a:t>(row["</a:t>
            </a:r>
            <a:r>
              <a:rPr lang="en-US" dirty="0" err="1"/>
              <a:t>article_body</a:t>
            </a:r>
            <a:r>
              <a:rPr lang="en-US" dirty="0"/>
              <a:t>"]))</a:t>
            </a:r>
            <a:endParaRPr lang="lt-LT" dirty="0"/>
          </a:p>
          <a:p>
            <a:r>
              <a:rPr lang="en-US" dirty="0"/>
              <a:t># Converting data to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buffer_2 = </a:t>
            </a:r>
            <a:r>
              <a:rPr lang="en-US" dirty="0" err="1"/>
              <a:t>np.array</a:t>
            </a:r>
            <a:r>
              <a:rPr lang="en-US" dirty="0"/>
              <a:t>(buffer)</a:t>
            </a:r>
          </a:p>
        </p:txBody>
      </p:sp>
    </p:spTree>
    <p:extLst>
      <p:ext uri="{BB962C8B-B14F-4D97-AF65-F5344CB8AC3E}">
        <p14:creationId xmlns:p14="http://schemas.microsoft.com/office/powerpoint/2010/main" val="4256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F368-D8B6-B964-2FB9-A743FE5D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Naudojami duomenys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D992F76-84EF-050C-A071-8AF6BF868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89168"/>
              </p:ext>
            </p:extLst>
          </p:nvPr>
        </p:nvGraphicFramePr>
        <p:xfrm>
          <a:off x="812973" y="2008053"/>
          <a:ext cx="10746054" cy="4264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48647" imgH="1733413" progId="Excel.Sheet.12">
                  <p:embed/>
                </p:oleObj>
              </mc:Choice>
              <mc:Fallback>
                <p:oleObj name="Worksheet" r:id="rId2" imgW="6448647" imgH="17334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2973" y="2008053"/>
                        <a:ext cx="10746054" cy="4264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37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438888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018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2922685-270A-86E1-4502-B59C1E9D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9855" cy="411990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44E07E-1CC7-E003-813B-8DC7380D2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18" y="3815761"/>
            <a:ext cx="8704082" cy="30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38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9586C6-1E2E-7AB1-F98F-B3D2B85A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08568" cy="4072379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9A7CFFC-B8FE-93DC-EA93-479528B3D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0" y="3769011"/>
            <a:ext cx="9748024" cy="3357653"/>
          </a:xfrm>
        </p:spPr>
      </p:pic>
    </p:spTree>
    <p:extLst>
      <p:ext uri="{BB962C8B-B14F-4D97-AF65-F5344CB8AC3E}">
        <p14:creationId xmlns:p14="http://schemas.microsoft.com/office/powerpoint/2010/main" val="227428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EA1E8-7C9A-3F1E-C963-08841CEF7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3"/>
            <a:ext cx="6815579" cy="454371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1ACF9BD-ACA7-2A9E-107C-D173AED2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38" y="4191300"/>
            <a:ext cx="7363559" cy="26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049A9B-4351-5E8E-FE1E-7E96EAF7C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41887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656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38D5-405B-9BCE-F89C-1BAE01F1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Kur modeliai nepataikė: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E2838-D609-CE65-67C1-51DC6F6E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1518401"/>
            <a:ext cx="11318357" cy="41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2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8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CF60D-C3A9-CDAC-2718-8AD63B3A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TF-IDF </a:t>
            </a:r>
            <a:r>
              <a:rPr lang="en-US" dirty="0" err="1"/>
              <a:t>vetorizavimas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lt-LT" dirty="0"/>
              <a:t>Logistic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6E08B4-F14A-2ABC-7719-7DE812F3E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8637" y="2430828"/>
            <a:ext cx="1585556" cy="336277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05C81-4F84-23A9-DB7C-C87F7B7D6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1310" y="1368139"/>
            <a:ext cx="5561106" cy="823912"/>
          </a:xfrm>
        </p:spPr>
        <p:txBody>
          <a:bodyPr>
            <a:normAutofit fontScale="92500"/>
          </a:bodyPr>
          <a:lstStyle/>
          <a:p>
            <a:r>
              <a:rPr lang="lt-LT" dirty="0"/>
              <a:t>spaCy </a:t>
            </a:r>
            <a:r>
              <a:rPr lang="en-US" dirty="0"/>
              <a:t>Random Forest Classifier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E839EF-4D8C-B6E1-1C6D-4E51E4EADE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71276" y="2405916"/>
            <a:ext cx="1865269" cy="341259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B5CF4-B74D-8F7C-ED4A-E5A46BDC5D11}"/>
              </a:ext>
            </a:extLst>
          </p:cNvPr>
          <p:cNvSpPr txBox="1"/>
          <p:nvPr/>
        </p:nvSpPr>
        <p:spPr>
          <a:xfrm>
            <a:off x="465256" y="6149788"/>
            <a:ext cx="367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337486 – Įsigyjimai ir biudžetas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23EFE-124C-40C0-F575-644805C1DA52}"/>
              </a:ext>
            </a:extLst>
          </p:cNvPr>
          <p:cNvSpPr txBox="1"/>
          <p:nvPr/>
        </p:nvSpPr>
        <p:spPr>
          <a:xfrm>
            <a:off x="5555910" y="6125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BEC6D-1392-9F99-91FC-C1B286D2AFE8}"/>
              </a:ext>
            </a:extLst>
          </p:cNvPr>
          <p:cNvSpPr txBox="1"/>
          <p:nvPr/>
        </p:nvSpPr>
        <p:spPr>
          <a:xfrm>
            <a:off x="672353" y="5467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39C3DDE-2321-E066-02B2-97A93EC16DEC}"/>
              </a:ext>
            </a:extLst>
          </p:cNvPr>
          <p:cNvSpPr/>
          <p:nvPr/>
        </p:nvSpPr>
        <p:spPr>
          <a:xfrm>
            <a:off x="1425388" y="5020235"/>
            <a:ext cx="251012" cy="37651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1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ABFF7-3293-4EAC-9426-EBDCAA34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5080"/>
            <a:ext cx="3464215" cy="4598234"/>
            <a:chOff x="8059620" y="41922"/>
            <a:chExt cx="3997615" cy="681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B475375-4F9B-4D93-8769-B42BB7F4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74A43D-E1B2-4563-8D84-A962E8AB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7B7B9-8149-5A02-4C4A-B6C47123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</a:t>
            </a:r>
            <a:r>
              <a:rPr lang="lt-LT">
                <a:solidFill>
                  <a:srgbClr val="FFFFFF"/>
                </a:solidFill>
              </a:rPr>
              <a:t>švada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C08-6421-6700-D1F6-541051D1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716366"/>
            <a:ext cx="5408706" cy="5396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Nors nei vienas modelis nepasiekė </a:t>
            </a:r>
            <a:r>
              <a:rPr lang="en-US" sz="1800" dirty="0"/>
              <a:t>90%, ta</a:t>
            </a:r>
            <a:r>
              <a:rPr lang="lt-LT" sz="1800" dirty="0"/>
              <a:t>čiau apžvelgus detaliau vietas, kur modelis nepataikė, galiu daryti prielaidą, kad daug tam įtakos gali turėti žmogiškasis faktorius.</a:t>
            </a:r>
            <a:br>
              <a:rPr lang="lt-LT" sz="1800" dirty="0"/>
            </a:br>
            <a:r>
              <a:rPr lang="lt-LT" sz="1800" dirty="0"/>
              <a:t>Taip pat būtų galima apsibrėžti savo vertinimo vienetus vektorizatoriams.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81F99-8E69-52B6-DFCC-FFAFB76BAC6F}"/>
              </a:ext>
            </a:extLst>
          </p:cNvPr>
          <p:cNvSpPr txBox="1"/>
          <p:nvPr/>
        </p:nvSpPr>
        <p:spPr>
          <a:xfrm>
            <a:off x="6033068" y="6488668"/>
            <a:ext cx="688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https://github.com/DovileDob/data_science_final_project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4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4C0E01-BC96-4381-99B4-038A5E1D9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0019" y="1016017"/>
            <a:ext cx="5295076" cy="638888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1"/>
            <a:ext cx="7724071" cy="6858000"/>
            <a:chOff x="4464881" y="0"/>
            <a:chExt cx="7724071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23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1075449-BCCA-B205-7F44-BE26BFF5C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60" y="1861919"/>
            <a:ext cx="1131727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387865-1D58-55A1-D1C5-DD61FD668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539338"/>
              </p:ext>
            </p:extLst>
          </p:nvPr>
        </p:nvGraphicFramePr>
        <p:xfrm>
          <a:off x="390479" y="574950"/>
          <a:ext cx="8619049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2F98CF4-98CD-ACFD-4CE8-B3AEA93F1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557882"/>
              </p:ext>
            </p:extLst>
          </p:nvPr>
        </p:nvGraphicFramePr>
        <p:xfrm>
          <a:off x="9229681" y="574950"/>
          <a:ext cx="1846068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73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ar chart">
            <a:extLst>
              <a:ext uri="{FF2B5EF4-FFF2-40B4-BE49-F238E27FC236}">
                <a16:creationId xmlns:a16="http://schemas.microsoft.com/office/drawing/2014/main" id="{C20BA8CA-F5AB-BC2E-AF8E-FECD262252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8" y="0"/>
            <a:ext cx="11443817" cy="6875948"/>
          </a:xfrm>
        </p:spPr>
      </p:pic>
    </p:spTree>
    <p:extLst>
      <p:ext uri="{BB962C8B-B14F-4D97-AF65-F5344CB8AC3E}">
        <p14:creationId xmlns:p14="http://schemas.microsoft.com/office/powerpoint/2010/main" val="26178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44BA42-6593-21BF-DA68-823E0AD96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47191"/>
              </p:ext>
            </p:extLst>
          </p:nvPr>
        </p:nvGraphicFramePr>
        <p:xfrm>
          <a:off x="836676" y="1900235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511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/>
              <a:t>Duomenų</a:t>
            </a:r>
            <a:r>
              <a:rPr lang="en-US" sz="5200" dirty="0"/>
              <a:t> </a:t>
            </a:r>
            <a:r>
              <a:rPr lang="lt-LT" sz="5200" dirty="0"/>
              <a:t>valyma</a:t>
            </a:r>
            <a:r>
              <a:rPr lang="en-US" sz="5200" dirty="0"/>
              <a:t>s</a:t>
            </a:r>
            <a:r>
              <a:rPr lang="lt-LT" sz="5200" dirty="0"/>
              <a:t> ir normalizavimas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246386625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684</Words>
  <Application>Microsoft Office PowerPoint</Application>
  <PresentationFormat>Widescreen</PresentationFormat>
  <Paragraphs>103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Avenir Next LT Pro</vt:lpstr>
      <vt:lpstr>AvenirNext LT Pro Medium</vt:lpstr>
      <vt:lpstr>Courier New</vt:lpstr>
      <vt:lpstr>Roboto</vt:lpstr>
      <vt:lpstr>Sabon Next LT</vt:lpstr>
      <vt:lpstr>DappledVTI</vt:lpstr>
      <vt:lpstr>Worksheet</vt:lpstr>
      <vt:lpstr>Data science final project</vt:lpstr>
      <vt:lpstr>Projekto apžvalga ir duomenų rinkinys</vt:lpstr>
      <vt:lpstr>PowerPoint Presentation</vt:lpstr>
      <vt:lpstr>Naudojami duomenys</vt:lpstr>
      <vt:lpstr>PowerPoint Presentation</vt:lpstr>
      <vt:lpstr>PowerPoint Presentation</vt:lpstr>
      <vt:lpstr>PowerPoint Presentation</vt:lpstr>
      <vt:lpstr>PowerPoint Presentation</vt:lpstr>
      <vt:lpstr>Duomenų valymas ir normalizavimas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Modelio kūrimas ir pasirinkimas</vt:lpstr>
      <vt:lpstr>PowerPoint Presentation</vt:lpstr>
      <vt:lpstr>PowerPoint Presentation</vt:lpstr>
      <vt:lpstr>PowerPoint Presentation</vt:lpstr>
      <vt:lpstr>PowerPoint Presentation</vt:lpstr>
      <vt:lpstr>CountVectorizer </vt:lpstr>
      <vt:lpstr>PowerPoint Presentation</vt:lpstr>
      <vt:lpstr>PowerPoint Presentation</vt:lpstr>
      <vt:lpstr>PowerPoint Presentation</vt:lpstr>
      <vt:lpstr>TfidfVectorizer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Kur modeliai nepataikė: </vt:lpstr>
      <vt:lpstr>O kaip modeliams sekasi su naujais duomenimis?</vt:lpstr>
      <vt:lpstr>PowerPoint Presentation</vt:lpstr>
      <vt:lpstr>O kaip modeliams sekasi su naujais duomenimis?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Dovilė Dobravolskaitė</dc:creator>
  <cp:lastModifiedBy>Dovilė Dobravolskaitė</cp:lastModifiedBy>
  <cp:revision>3</cp:revision>
  <dcterms:created xsi:type="dcterms:W3CDTF">2023-03-27T09:36:55Z</dcterms:created>
  <dcterms:modified xsi:type="dcterms:W3CDTF">2023-03-27T18:28:59Z</dcterms:modified>
</cp:coreProperties>
</file>